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6"/>
  </p:notesMasterIdLst>
  <p:sldIdLst>
    <p:sldId id="256" r:id="rId2"/>
    <p:sldId id="257" r:id="rId3"/>
    <p:sldId id="259" r:id="rId4"/>
    <p:sldId id="316" r:id="rId5"/>
    <p:sldId id="317" r:id="rId6"/>
    <p:sldId id="318" r:id="rId7"/>
    <p:sldId id="306" r:id="rId8"/>
    <p:sldId id="311" r:id="rId9"/>
    <p:sldId id="308" r:id="rId10"/>
    <p:sldId id="312" r:id="rId11"/>
    <p:sldId id="313" r:id="rId12"/>
    <p:sldId id="314" r:id="rId13"/>
    <p:sldId id="315" r:id="rId14"/>
    <p:sldId id="274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20B0604020202020204" pitchFamily="2" charset="0"/>
      <p:regular r:id="rId21"/>
      <p:bold r:id="rId22"/>
      <p:italic r:id="rId23"/>
      <p:boldItalic r:id="rId24"/>
    </p:embeddedFont>
    <p:embeddedFont>
      <p:font typeface="Montserrat ExtraBold" panose="020B0604020202020204" pitchFamily="2" charset="0"/>
      <p:bold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0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5405A8-1DEE-4B35-9D61-F3E2729282B5}">
  <a:tblStyle styleId="{AA5405A8-1DEE-4B35-9D61-F3E2729282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108"/>
      </p:cViewPr>
      <p:guideLst>
        <p:guide orient="horz" pos="320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076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068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823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571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489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253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0060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99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59" r:id="rId6"/>
    <p:sldLayoutId id="2147483684" r:id="rId7"/>
    <p:sldLayoutId id="214748368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251515" y="1112401"/>
            <a:ext cx="7742365" cy="289018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fr-FR" sz="3200" dirty="0"/>
              <a:t>Acquisition d’un flux d’images RGBD et</a:t>
            </a:r>
            <a:br>
              <a:rPr lang="fr-FR" sz="3200" dirty="0"/>
            </a:br>
            <a:r>
              <a:rPr lang="fr-FR" sz="3200" dirty="0"/>
              <a:t>Détection des informations 3D des points clé du squelette humain</a:t>
            </a: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859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Curtis Martelet</a:t>
            </a:r>
          </a:p>
          <a:p>
            <a:pPr marL="0" indent="0"/>
            <a:endParaRPr lang="en" sz="1067" dirty="0"/>
          </a:p>
          <a:p>
            <a:pPr marL="0" indent="0"/>
            <a:r>
              <a:rPr lang="en" dirty="0"/>
              <a:t>Tuteur : Wanchen Li</a:t>
            </a:r>
            <a:endParaRPr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4254000" y="4007595"/>
            <a:ext cx="3684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8" name="Google Shape;165;p38">
            <a:extLst>
              <a:ext uri="{FF2B5EF4-FFF2-40B4-BE49-F238E27FC236}">
                <a16:creationId xmlns:a16="http://schemas.microsoft.com/office/drawing/2014/main" id="{3FECA2CC-6DD0-45C8-9529-5E4127EE48AC}"/>
              </a:ext>
            </a:extLst>
          </p:cNvPr>
          <p:cNvCxnSpPr>
            <a:cxnSpLocks/>
          </p:cNvCxnSpPr>
          <p:nvPr/>
        </p:nvCxnSpPr>
        <p:spPr>
          <a:xfrm>
            <a:off x="5143779" y="5438880"/>
            <a:ext cx="191334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F1A939-05A5-4A28-83F0-886DA84B6755}"/>
              </a:ext>
            </a:extLst>
          </p:cNvPr>
          <p:cNvGrpSpPr/>
          <p:nvPr/>
        </p:nvGrpSpPr>
        <p:grpSpPr>
          <a:xfrm>
            <a:off x="62291" y="5250573"/>
            <a:ext cx="1545136" cy="1545136"/>
            <a:chOff x="0" y="3984649"/>
            <a:chExt cx="1158852" cy="1158852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9DB7A408-27DE-4D7B-B861-F8B055029BDA}"/>
                </a:ext>
              </a:extLst>
            </p:cNvPr>
            <p:cNvSpPr/>
            <p:nvPr/>
          </p:nvSpPr>
          <p:spPr>
            <a:xfrm>
              <a:off x="0" y="3984649"/>
              <a:ext cx="1158852" cy="1158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89"/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4A3F47E7-A8A0-481B-B728-86925D367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90" y="4016611"/>
              <a:ext cx="1100193" cy="1100193"/>
            </a:xfrm>
            <a:prstGeom prst="rect">
              <a:avLst/>
            </a:prstGeom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5BF101E5-5EE1-4E26-9846-07ED68DB1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485" y="5447780"/>
            <a:ext cx="3094992" cy="11076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6096000" y="4225163"/>
            <a:ext cx="5763907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6600" dirty="0"/>
              <a:t>Acquisition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3799077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6096000" y="4225163"/>
            <a:ext cx="5763907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6600" dirty="0"/>
              <a:t>Traitement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3776342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6096000" y="4225163"/>
            <a:ext cx="5763907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6600" dirty="0"/>
              <a:t>Résultat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2562804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6096000" y="4225163"/>
            <a:ext cx="5763907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6600" dirty="0"/>
              <a:t>Conclusion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2891277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fr-FR" dirty="0"/>
              <a:t>Merci</a:t>
            </a:r>
            <a:endParaRPr dirty="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4254000" y="3793363"/>
            <a:ext cx="3684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1251333" y="564792"/>
            <a:ext cx="2681475" cy="62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-FR" dirty="0"/>
              <a:t>SOMMAIRE</a:t>
            </a:r>
          </a:p>
        </p:txBody>
      </p:sp>
      <p:cxnSp>
        <p:nvCxnSpPr>
          <p:cNvPr id="172" name="Google Shape;172;p39"/>
          <p:cNvCxnSpPr/>
          <p:nvPr/>
        </p:nvCxnSpPr>
        <p:spPr>
          <a:xfrm>
            <a:off x="1044417" y="1258646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802B1B52-D917-45F5-8380-2CEC6CBF24E5}"/>
              </a:ext>
            </a:extLst>
          </p:cNvPr>
          <p:cNvSpPr txBox="1">
            <a:spLocks/>
          </p:cNvSpPr>
          <p:nvPr/>
        </p:nvSpPr>
        <p:spPr>
          <a:xfrm>
            <a:off x="838200" y="1393796"/>
            <a:ext cx="10515600" cy="478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21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533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9170" marR="0" lvl="1" indent="-402157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533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754" marR="0" lvl="2" indent="-402157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533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8339" marR="0" lvl="3" indent="-402157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533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7924" marR="0" lvl="4" indent="-402157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533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57509" marR="0" lvl="5" indent="-402157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533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67093" marR="0" lvl="6" indent="-402157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533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76678" marR="0" lvl="7" indent="-402157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533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86263" marR="0" lvl="8" indent="-402157" algn="l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Font typeface="Montserrat"/>
              <a:buChar char="■"/>
              <a:defRPr sz="1533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1000"/>
              </a:spcBef>
            </a:pPr>
            <a:r>
              <a:rPr lang="fr-FR" dirty="0"/>
              <a:t>Introduction</a:t>
            </a:r>
          </a:p>
          <a:p>
            <a:pPr lvl="1">
              <a:spcBef>
                <a:spcPts val="1000"/>
              </a:spcBef>
            </a:pPr>
            <a:r>
              <a:rPr lang="fr-FR" dirty="0"/>
              <a:t>Travail demandé ce projet</a:t>
            </a:r>
          </a:p>
          <a:p>
            <a:pPr lvl="1">
              <a:spcBef>
                <a:spcPts val="1000"/>
              </a:spcBef>
            </a:pPr>
            <a:r>
              <a:rPr lang="fr-FR" dirty="0"/>
              <a:t>Travail réalisé au semestre dernier</a:t>
            </a:r>
          </a:p>
          <a:p>
            <a:pPr lvl="1">
              <a:spcBef>
                <a:spcPts val="1000"/>
              </a:spcBef>
            </a:pPr>
            <a:r>
              <a:rPr lang="fr-FR" dirty="0"/>
              <a:t>Matériel + Logiciels (Docker, Openpose, ROS2, IAI ROS 1 &amp; 2, CUDA)…</a:t>
            </a:r>
          </a:p>
          <a:p>
            <a:pPr>
              <a:spcBef>
                <a:spcPts val="1000"/>
              </a:spcBef>
            </a:pPr>
            <a:r>
              <a:rPr lang="fr-FR" dirty="0"/>
              <a:t>La Simulation</a:t>
            </a:r>
          </a:p>
          <a:p>
            <a:pPr lvl="1">
              <a:spcBef>
                <a:spcPts val="1000"/>
              </a:spcBef>
            </a:pPr>
            <a:r>
              <a:rPr lang="fr-FR" dirty="0"/>
              <a:t>Pourquoi on utilise Docker</a:t>
            </a:r>
          </a:p>
          <a:p>
            <a:pPr lvl="1">
              <a:spcBef>
                <a:spcPts val="1000"/>
              </a:spcBef>
            </a:pPr>
            <a:r>
              <a:rPr lang="fr-FR" dirty="0"/>
              <a:t>Ce que l’on a fait</a:t>
            </a:r>
          </a:p>
          <a:p>
            <a:pPr>
              <a:spcBef>
                <a:spcPts val="1000"/>
              </a:spcBef>
            </a:pPr>
            <a:r>
              <a:rPr lang="fr-FR" dirty="0"/>
              <a:t>L’acquisition</a:t>
            </a:r>
          </a:p>
          <a:p>
            <a:pPr lvl="1">
              <a:spcBef>
                <a:spcPts val="1000"/>
              </a:spcBef>
            </a:pPr>
            <a:r>
              <a:rPr lang="fr-FR" dirty="0"/>
              <a:t>Saturation de la mémoire : </a:t>
            </a:r>
            <a:r>
              <a:rPr lang="fr-FR" dirty="0" err="1"/>
              <a:t>Probleme</a:t>
            </a:r>
            <a:r>
              <a:rPr lang="fr-FR" dirty="0"/>
              <a:t> -&gt; Solution -&gt; </a:t>
            </a:r>
            <a:r>
              <a:rPr lang="fr-FR" dirty="0" err="1"/>
              <a:t>Resultat</a:t>
            </a:r>
            <a:endParaRPr lang="fr-FR" dirty="0"/>
          </a:p>
          <a:p>
            <a:pPr lvl="1">
              <a:spcBef>
                <a:spcPts val="1000"/>
              </a:spcBef>
            </a:pPr>
            <a:r>
              <a:rPr lang="fr-FR" dirty="0"/>
              <a:t>Migration ROS 2 : </a:t>
            </a:r>
            <a:r>
              <a:rPr lang="fr-FR" dirty="0" err="1"/>
              <a:t>Probleme</a:t>
            </a:r>
            <a:r>
              <a:rPr lang="fr-FR" dirty="0"/>
              <a:t> -&gt; Solution -&gt; </a:t>
            </a:r>
            <a:r>
              <a:rPr lang="fr-FR" dirty="0" err="1"/>
              <a:t>Resultat</a:t>
            </a:r>
            <a:endParaRPr lang="fr-FR" dirty="0"/>
          </a:p>
          <a:p>
            <a:pPr>
              <a:spcBef>
                <a:spcPts val="1000"/>
              </a:spcBef>
            </a:pPr>
            <a:r>
              <a:rPr lang="fr-FR" dirty="0"/>
              <a:t>Le Traitement </a:t>
            </a:r>
          </a:p>
          <a:p>
            <a:pPr lvl="1">
              <a:spcBef>
                <a:spcPts val="1000"/>
              </a:spcBef>
            </a:pPr>
            <a:r>
              <a:rPr lang="fr-FR" dirty="0"/>
              <a:t>Openpose</a:t>
            </a:r>
          </a:p>
          <a:p>
            <a:pPr lvl="1">
              <a:spcBef>
                <a:spcPts val="1000"/>
              </a:spcBef>
            </a:pPr>
            <a:r>
              <a:rPr lang="fr-FR" dirty="0"/>
              <a:t>Openpose_ROS2 : </a:t>
            </a:r>
          </a:p>
          <a:p>
            <a:pPr>
              <a:spcBef>
                <a:spcPts val="1000"/>
              </a:spcBef>
            </a:pPr>
            <a:r>
              <a:rPr lang="fr-FR" dirty="0"/>
              <a:t>Résultats</a:t>
            </a:r>
          </a:p>
          <a:p>
            <a:pPr>
              <a:spcBef>
                <a:spcPts val="1000"/>
              </a:spcBef>
            </a:pPr>
            <a:r>
              <a:rPr lang="fr-FR" dirty="0"/>
              <a:t>Conclusion </a:t>
            </a:r>
          </a:p>
          <a:p>
            <a:pPr>
              <a:spcBef>
                <a:spcPts val="1000"/>
              </a:spcBef>
            </a:pPr>
            <a:r>
              <a:rPr lang="fr-FR" dirty="0"/>
              <a:t>Questions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6096000" y="4225163"/>
            <a:ext cx="5763907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6600" dirty="0"/>
              <a:t>Introduction</a:t>
            </a:r>
            <a:endParaRPr sz="6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39">
            <a:extLst>
              <a:ext uri="{FF2B5EF4-FFF2-40B4-BE49-F238E27FC236}">
                <a16:creationId xmlns:a16="http://schemas.microsoft.com/office/drawing/2014/main" id="{2CD7EAEA-64D2-4FC8-B81F-EB0F77BB7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26" y="679465"/>
            <a:ext cx="10278747" cy="549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31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72FEE2E9-9D28-474F-8F5A-E46A55361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</p:spPr>
        <p:txBody>
          <a:bodyPr/>
          <a:lstStyle/>
          <a:p>
            <a:r>
              <a:rPr lang="fr-FR" dirty="0"/>
              <a:t>Schéma projet semestre 1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2AFB0E5B-570D-4CAB-8E61-AD3DB727C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7278" y="2011144"/>
            <a:ext cx="8332085" cy="3754250"/>
          </a:xfrm>
          <a:prstGeom prst="rect">
            <a:avLst/>
          </a:prstGeom>
          <a:noFill/>
          <a:ln w="254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Ordinateur Hôte (Ubuntu 18.04)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9AE303D3-B440-4A6D-A99D-5B991E9C0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823" y="3085479"/>
            <a:ext cx="633387" cy="286617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1" name="AutoShape 7">
            <a:extLst>
              <a:ext uri="{FF2B5EF4-FFF2-40B4-BE49-F238E27FC236}">
                <a16:creationId xmlns:a16="http://schemas.microsoft.com/office/drawing/2014/main" id="{81238A25-1B11-43AF-BA0A-15906C0EE0B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01004" y="2876711"/>
            <a:ext cx="746618" cy="704154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34B6B2D5-030A-4718-9FFA-7AAE98ABC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7531" y="2639118"/>
            <a:ext cx="2393933" cy="1185851"/>
          </a:xfrm>
          <a:prstGeom prst="ellipse">
            <a:avLst/>
          </a:prstGeom>
          <a:noFill/>
          <a:ln w="31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Freenect2</a:t>
            </a: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AFE6D311-EC9B-4B79-8EEC-48957E81A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8839" y="2720814"/>
            <a:ext cx="2343133" cy="1020178"/>
          </a:xfrm>
          <a:prstGeom prst="ellipse">
            <a:avLst/>
          </a:prstGeom>
          <a:noFill/>
          <a:ln w="31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IAI_Kinect2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4" name="AutoShape 17">
            <a:extLst>
              <a:ext uri="{FF2B5EF4-FFF2-40B4-BE49-F238E27FC236}">
                <a16:creationId xmlns:a16="http://schemas.microsoft.com/office/drawing/2014/main" id="{63A43E69-615F-47AD-8570-BC9D5728E692}"/>
              </a:ext>
            </a:extLst>
          </p:cNvPr>
          <p:cNvCxnSpPr>
            <a:cxnSpLocks noChangeShapeType="1"/>
            <a:stCxn id="22" idx="6"/>
            <a:endCxn id="23" idx="2"/>
          </p:cNvCxnSpPr>
          <p:nvPr/>
        </p:nvCxnSpPr>
        <p:spPr bwMode="auto">
          <a:xfrm flipV="1">
            <a:off x="5711464" y="3230903"/>
            <a:ext cx="2487375" cy="114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AutoShape 20">
            <a:extLst>
              <a:ext uri="{FF2B5EF4-FFF2-40B4-BE49-F238E27FC236}">
                <a16:creationId xmlns:a16="http://schemas.microsoft.com/office/drawing/2014/main" id="{BE9E2757-73EE-46E0-8C84-69F45F802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2468" y="4817772"/>
            <a:ext cx="1426793" cy="739361"/>
          </a:xfrm>
          <a:prstGeom prst="flowChartDocument">
            <a:avLst/>
          </a:prstGeom>
          <a:noFill/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Pictures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 Box 22">
            <a:extLst>
              <a:ext uri="{FF2B5EF4-FFF2-40B4-BE49-F238E27FC236}">
                <a16:creationId xmlns:a16="http://schemas.microsoft.com/office/drawing/2014/main" id="{E95C5D4E-18FF-45C4-9EED-522F1AB16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5465" y="2889644"/>
            <a:ext cx="212244" cy="22939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0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①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 Box 23">
            <a:extLst>
              <a:ext uri="{FF2B5EF4-FFF2-40B4-BE49-F238E27FC236}">
                <a16:creationId xmlns:a16="http://schemas.microsoft.com/office/drawing/2014/main" id="{34AD52AD-F328-4C95-B765-63ADEA4E8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5936" y="2908694"/>
            <a:ext cx="247267" cy="24550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0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②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 Box 24">
            <a:extLst>
              <a:ext uri="{FF2B5EF4-FFF2-40B4-BE49-F238E27FC236}">
                <a16:creationId xmlns:a16="http://schemas.microsoft.com/office/drawing/2014/main" id="{6EBD0AE4-E6E6-46B2-9CD8-3273DF95E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948" y="4643640"/>
            <a:ext cx="359397" cy="312209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00"/>
              </a:spcAft>
              <a:buClrTx/>
              <a:buSzTx/>
              <a:buFontTx/>
              <a:buNone/>
              <a:tabLst/>
            </a:pP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⑥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9" name="Connecteur : en arc 28">
            <a:extLst>
              <a:ext uri="{FF2B5EF4-FFF2-40B4-BE49-F238E27FC236}">
                <a16:creationId xmlns:a16="http://schemas.microsoft.com/office/drawing/2014/main" id="{A7087AD9-D366-4DAD-963D-419967079927}"/>
              </a:ext>
            </a:extLst>
          </p:cNvPr>
          <p:cNvCxnSpPr>
            <a:cxnSpLocks/>
            <a:stCxn id="23" idx="4"/>
            <a:endCxn id="25" idx="3"/>
          </p:cNvCxnSpPr>
          <p:nvPr/>
        </p:nvCxnSpPr>
        <p:spPr>
          <a:xfrm rot="5400000">
            <a:off x="7896604" y="3713650"/>
            <a:ext cx="1446461" cy="1501145"/>
          </a:xfrm>
          <a:prstGeom prst="curved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 : en arc 29">
            <a:extLst>
              <a:ext uri="{FF2B5EF4-FFF2-40B4-BE49-F238E27FC236}">
                <a16:creationId xmlns:a16="http://schemas.microsoft.com/office/drawing/2014/main" id="{F4FF8265-55B6-436A-BE40-0B51BE40BFEF}"/>
              </a:ext>
            </a:extLst>
          </p:cNvPr>
          <p:cNvCxnSpPr>
            <a:stCxn id="20" idx="3"/>
            <a:endCxn id="22" idx="2"/>
          </p:cNvCxnSpPr>
          <p:nvPr/>
        </p:nvCxnSpPr>
        <p:spPr>
          <a:xfrm>
            <a:off x="1880210" y="3228788"/>
            <a:ext cx="1437321" cy="3256"/>
          </a:xfrm>
          <a:prstGeom prst="curved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3ACACD05-2F33-4D36-9450-433934B31965}"/>
              </a:ext>
            </a:extLst>
          </p:cNvPr>
          <p:cNvSpPr txBox="1"/>
          <p:nvPr/>
        </p:nvSpPr>
        <p:spPr>
          <a:xfrm>
            <a:off x="739332" y="3468503"/>
            <a:ext cx="15815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Kinect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v2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022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A3F74599-5BCC-49E6-9425-95D6074A3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32" y="670862"/>
            <a:ext cx="9967824" cy="54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93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0B11B7-41EA-4825-997D-9C2E665C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 fonctionnement projet semestre 2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B3BFC76-72EB-4976-A575-50E31EC93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238" y="2913930"/>
            <a:ext cx="3687081" cy="1949693"/>
          </a:xfrm>
          <a:prstGeom prst="rect">
            <a:avLst/>
          </a:prstGeom>
          <a:solidFill>
            <a:srgbClr val="F5B183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Container IAI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FEFC4E30-1486-4FD0-812F-4B6942C4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6253" y="1811119"/>
            <a:ext cx="9918321" cy="4493852"/>
          </a:xfrm>
          <a:prstGeom prst="rect">
            <a:avLst/>
          </a:prstGeom>
          <a:noFill/>
          <a:ln w="254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Ordinateur Hôte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457148C1-5954-4A9F-8B48-77C1D46EF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660" y="2858829"/>
            <a:ext cx="4334620" cy="1949694"/>
          </a:xfrm>
          <a:prstGeom prst="rect">
            <a:avLst/>
          </a:prstGeom>
          <a:solidFill>
            <a:srgbClr val="BED7E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Container OpenPose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58E5EAD4-A9BF-488F-B84A-13DCD03DD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1660" y="4380147"/>
            <a:ext cx="672309" cy="7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0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③ 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BC729705-3DF8-4AC1-A550-A75B78592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798" y="2885454"/>
            <a:ext cx="633387" cy="286617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21" name="AutoShape 7">
            <a:extLst>
              <a:ext uri="{FF2B5EF4-FFF2-40B4-BE49-F238E27FC236}">
                <a16:creationId xmlns:a16="http://schemas.microsoft.com/office/drawing/2014/main" id="{D7050F1D-BA72-448A-8F2C-0690D32CB11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19979" y="2676686"/>
            <a:ext cx="746618" cy="704154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22" name="Text Box 8">
            <a:extLst>
              <a:ext uri="{FF2B5EF4-FFF2-40B4-BE49-F238E27FC236}">
                <a16:creationId xmlns:a16="http://schemas.microsoft.com/office/drawing/2014/main" id="{ADAF4954-64F7-49D7-B823-95B8C5B4A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26" y="3214292"/>
            <a:ext cx="1245540" cy="22156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Kinect v2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17879B80-E9AD-4FC3-8498-642CE98A86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6087" y="3048797"/>
            <a:ext cx="767151" cy="0"/>
          </a:xfrm>
          <a:prstGeom prst="straightConnector1">
            <a:avLst/>
          </a:prstGeom>
          <a:ln w="28575">
            <a:solidFill>
              <a:schemeClr val="bg1"/>
            </a:solidFill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10">
            <a:extLst>
              <a:ext uri="{FF2B5EF4-FFF2-40B4-BE49-F238E27FC236}">
                <a16:creationId xmlns:a16="http://schemas.microsoft.com/office/drawing/2014/main" id="{5210246F-CA95-4D3C-B554-4E511CD9F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8205" y="3293033"/>
            <a:ext cx="1264355" cy="626307"/>
          </a:xfrm>
          <a:prstGeom prst="ellipse">
            <a:avLst/>
          </a:prstGeom>
          <a:noFill/>
          <a:ln w="19050" algn="ctr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Freenect2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Oval 11">
            <a:extLst>
              <a:ext uri="{FF2B5EF4-FFF2-40B4-BE49-F238E27FC236}">
                <a16:creationId xmlns:a16="http://schemas.microsoft.com/office/drawing/2014/main" id="{00909855-E0DA-4154-B9A9-75FBD4F50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625" y="4107013"/>
            <a:ext cx="1702003" cy="626307"/>
          </a:xfrm>
          <a:prstGeom prst="ellipse">
            <a:avLst/>
          </a:prstGeom>
          <a:noFill/>
          <a:ln w="19050" algn="ctr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IAI_ROS2</a:t>
            </a:r>
            <a:endParaRPr kumimoji="0" lang="fr-FR" alt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6" name="AutoShape 15">
            <a:extLst>
              <a:ext uri="{FF2B5EF4-FFF2-40B4-BE49-F238E27FC236}">
                <a16:creationId xmlns:a16="http://schemas.microsoft.com/office/drawing/2014/main" id="{1FBF1A4C-FDD2-435B-B564-DFC2B1DB51FA}"/>
              </a:ext>
            </a:extLst>
          </p:cNvPr>
          <p:cNvCxnSpPr>
            <a:cxnSpLocks noChangeShapeType="1"/>
            <a:endCxn id="24" idx="1"/>
          </p:cNvCxnSpPr>
          <p:nvPr/>
        </p:nvCxnSpPr>
        <p:spPr bwMode="auto">
          <a:xfrm>
            <a:off x="2075378" y="3046885"/>
            <a:ext cx="417988" cy="337869"/>
          </a:xfrm>
          <a:prstGeom prst="straightConnector1">
            <a:avLst/>
          </a:prstGeom>
          <a:ln w="28575">
            <a:solidFill>
              <a:schemeClr val="bg1"/>
            </a:solidFill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AutoShape 16">
            <a:extLst>
              <a:ext uri="{FF2B5EF4-FFF2-40B4-BE49-F238E27FC236}">
                <a16:creationId xmlns:a16="http://schemas.microsoft.com/office/drawing/2014/main" id="{8F65E400-E6FF-4394-95E7-FC13C7B636F4}"/>
              </a:ext>
            </a:extLst>
          </p:cNvPr>
          <p:cNvCxnSpPr>
            <a:cxnSpLocks noChangeShapeType="1"/>
            <a:stCxn id="25" idx="6"/>
            <a:endCxn id="48" idx="2"/>
          </p:cNvCxnSpPr>
          <p:nvPr/>
        </p:nvCxnSpPr>
        <p:spPr bwMode="auto">
          <a:xfrm flipV="1">
            <a:off x="5364628" y="4349849"/>
            <a:ext cx="2149533" cy="7031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AutoShape 17">
            <a:extLst>
              <a:ext uri="{FF2B5EF4-FFF2-40B4-BE49-F238E27FC236}">
                <a16:creationId xmlns:a16="http://schemas.microsoft.com/office/drawing/2014/main" id="{CA664DAA-E369-45E0-BA71-D9FFE4CB5D1C}"/>
              </a:ext>
            </a:extLst>
          </p:cNvPr>
          <p:cNvCxnSpPr>
            <a:cxnSpLocks noChangeShapeType="1"/>
            <a:stCxn id="24" idx="6"/>
            <a:endCxn id="25" idx="0"/>
          </p:cNvCxnSpPr>
          <p:nvPr/>
        </p:nvCxnSpPr>
        <p:spPr bwMode="auto">
          <a:xfrm>
            <a:off x="3572560" y="3606187"/>
            <a:ext cx="941067" cy="500826"/>
          </a:xfrm>
          <a:prstGeom prst="curvedConnector2">
            <a:avLst/>
          </a:prstGeom>
          <a:ln w="28575"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AutoShape 20">
            <a:extLst>
              <a:ext uri="{FF2B5EF4-FFF2-40B4-BE49-F238E27FC236}">
                <a16:creationId xmlns:a16="http://schemas.microsoft.com/office/drawing/2014/main" id="{3E2363F7-A926-414C-93B0-80661EB65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596556"/>
            <a:ext cx="1109924" cy="518952"/>
          </a:xfrm>
          <a:prstGeom prst="flowChartDocument">
            <a:avLst/>
          </a:prstGeom>
          <a:noFill/>
          <a:ln w="127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Pictures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Text Box 22">
            <a:extLst>
              <a:ext uri="{FF2B5EF4-FFF2-40B4-BE49-F238E27FC236}">
                <a16:creationId xmlns:a16="http://schemas.microsoft.com/office/drawing/2014/main" id="{139F99E5-8A0E-427B-B41F-74B979886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7244" y="3013382"/>
            <a:ext cx="212244" cy="22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0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① 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Text Box 23">
            <a:extLst>
              <a:ext uri="{FF2B5EF4-FFF2-40B4-BE49-F238E27FC236}">
                <a16:creationId xmlns:a16="http://schemas.microsoft.com/office/drawing/2014/main" id="{33295F72-F9D6-4382-981E-289A7336A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0211" y="3779630"/>
            <a:ext cx="651078" cy="580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0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②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Text Box 24">
            <a:extLst>
              <a:ext uri="{FF2B5EF4-FFF2-40B4-BE49-F238E27FC236}">
                <a16:creationId xmlns:a16="http://schemas.microsoft.com/office/drawing/2014/main" id="{0084B377-EBEB-478B-95EA-9E675B8C1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8270" y="5476877"/>
            <a:ext cx="590925" cy="49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0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⑥ 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Text Box 25">
            <a:extLst>
              <a:ext uri="{FF2B5EF4-FFF2-40B4-BE49-F238E27FC236}">
                <a16:creationId xmlns:a16="http://schemas.microsoft.com/office/drawing/2014/main" id="{AD473ED8-0F25-4C35-AFDA-CCFD263B3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35791" y="3821854"/>
            <a:ext cx="527230" cy="488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④</a:t>
            </a:r>
            <a:endParaRPr kumimoji="0" lang="fr-FR" alt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Text Box 26">
            <a:extLst>
              <a:ext uri="{FF2B5EF4-FFF2-40B4-BE49-F238E27FC236}">
                <a16:creationId xmlns:a16="http://schemas.microsoft.com/office/drawing/2014/main" id="{CB9AC371-112F-40C3-B2CD-AD09B1497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9760" y="3729735"/>
            <a:ext cx="467077" cy="4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⑤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Oval 10">
            <a:extLst>
              <a:ext uri="{FF2B5EF4-FFF2-40B4-BE49-F238E27FC236}">
                <a16:creationId xmlns:a16="http://schemas.microsoft.com/office/drawing/2014/main" id="{165726C6-26C6-4E7D-8BFA-DB986F0BD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4161" y="4036695"/>
            <a:ext cx="1581211" cy="626307"/>
          </a:xfrm>
          <a:prstGeom prst="ellipse">
            <a:avLst/>
          </a:prstGeom>
          <a:noFill/>
          <a:ln w="19050" algn="ctr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Openpose_</a:t>
            </a:r>
            <a:r>
              <a:rPr lang="fr-FR" altLang="fr-FR" sz="1200" dirty="0">
                <a:solidFill>
                  <a:srgbClr val="000000"/>
                </a:solidFill>
                <a:latin typeface="Calibri" panose="020F0502020204030204" pitchFamily="34" charset="0"/>
              </a:rPr>
              <a:t>ROS2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Oval 11">
            <a:extLst>
              <a:ext uri="{FF2B5EF4-FFF2-40B4-BE49-F238E27FC236}">
                <a16:creationId xmlns:a16="http://schemas.microsoft.com/office/drawing/2014/main" id="{250D7E37-841E-470C-B090-A581A1C66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6393" y="3219519"/>
            <a:ext cx="1218509" cy="626307"/>
          </a:xfrm>
          <a:prstGeom prst="ellipse">
            <a:avLst/>
          </a:prstGeom>
          <a:noFill/>
          <a:ln w="19050" algn="ctr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Openpose</a:t>
            </a:r>
          </a:p>
        </p:txBody>
      </p:sp>
      <p:cxnSp>
        <p:nvCxnSpPr>
          <p:cNvPr id="50" name="Connecteur : en arc 49">
            <a:extLst>
              <a:ext uri="{FF2B5EF4-FFF2-40B4-BE49-F238E27FC236}">
                <a16:creationId xmlns:a16="http://schemas.microsoft.com/office/drawing/2014/main" id="{CD4FCF72-04F0-41AD-9A19-629C6574D315}"/>
              </a:ext>
            </a:extLst>
          </p:cNvPr>
          <p:cNvCxnSpPr>
            <a:stCxn id="48" idx="6"/>
            <a:endCxn id="49" idx="4"/>
          </p:cNvCxnSpPr>
          <p:nvPr/>
        </p:nvCxnSpPr>
        <p:spPr>
          <a:xfrm flipV="1">
            <a:off x="9095372" y="3845826"/>
            <a:ext cx="1730276" cy="504023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 : en arc 50">
            <a:extLst>
              <a:ext uri="{FF2B5EF4-FFF2-40B4-BE49-F238E27FC236}">
                <a16:creationId xmlns:a16="http://schemas.microsoft.com/office/drawing/2014/main" id="{DF2326C4-0986-4B77-857C-7FAF6932B2A5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10800000" flipV="1">
            <a:off x="8304767" y="3532673"/>
            <a:ext cx="1911626" cy="50402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036C928D-4EB1-4D0C-8979-526A00450030}"/>
              </a:ext>
            </a:extLst>
          </p:cNvPr>
          <p:cNvSpPr txBox="1"/>
          <p:nvPr/>
        </p:nvSpPr>
        <p:spPr>
          <a:xfrm rot="21241673">
            <a:off x="5997516" y="4009133"/>
            <a:ext cx="837089" cy="3796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ROS2</a:t>
            </a:r>
          </a:p>
        </p:txBody>
      </p:sp>
      <p:cxnSp>
        <p:nvCxnSpPr>
          <p:cNvPr id="53" name="Connecteur : en arc 52">
            <a:extLst>
              <a:ext uri="{FF2B5EF4-FFF2-40B4-BE49-F238E27FC236}">
                <a16:creationId xmlns:a16="http://schemas.microsoft.com/office/drawing/2014/main" id="{A0B25435-1E6D-4928-BB9E-F23DDF8A5158}"/>
              </a:ext>
            </a:extLst>
          </p:cNvPr>
          <p:cNvCxnSpPr>
            <a:stCxn id="48" idx="4"/>
            <a:endCxn id="32" idx="3"/>
          </p:cNvCxnSpPr>
          <p:nvPr/>
        </p:nvCxnSpPr>
        <p:spPr>
          <a:xfrm rot="5400000">
            <a:off x="7158831" y="4710096"/>
            <a:ext cx="1193030" cy="1098843"/>
          </a:xfrm>
          <a:prstGeom prst="curved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210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6096000" y="4225163"/>
            <a:ext cx="5763907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6600" dirty="0"/>
              <a:t>Simulation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978852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5016892" y="4663129"/>
            <a:ext cx="4704155" cy="79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000" dirty="0"/>
              <a:t>INTRODUCTION</a:t>
            </a:r>
            <a:endParaRPr sz="4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4814333" y="4337729"/>
            <a:ext cx="0" cy="1333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36053926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153</Words>
  <Application>Microsoft Office PowerPoint</Application>
  <PresentationFormat>Grand écran</PresentationFormat>
  <Paragraphs>56</Paragraphs>
  <Slides>14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Montserrat ExtraBold</vt:lpstr>
      <vt:lpstr>Montserrat</vt:lpstr>
      <vt:lpstr>Calibri</vt:lpstr>
      <vt:lpstr>Arial</vt:lpstr>
      <vt:lpstr>Futuristic Background by Slidesgo</vt:lpstr>
      <vt:lpstr>Acquisition d’un flux d’images RGBD et Détection des informations 3D des points clé du squelette humain</vt:lpstr>
      <vt:lpstr>SOMMAIRE</vt:lpstr>
      <vt:lpstr>Introduction</vt:lpstr>
      <vt:lpstr>Présentation PowerPoint</vt:lpstr>
      <vt:lpstr>Schéma projet semestre 1</vt:lpstr>
      <vt:lpstr>Présentation PowerPoint</vt:lpstr>
      <vt:lpstr>Schéma fonctionnement projet semestre 2</vt:lpstr>
      <vt:lpstr>Simulation</vt:lpstr>
      <vt:lpstr>INTRODUCTION</vt:lpstr>
      <vt:lpstr>Acquisition</vt:lpstr>
      <vt:lpstr>Traitement</vt:lpstr>
      <vt:lpstr>Résultat</vt:lpstr>
      <vt:lpstr>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Acquisition d’un flux d’images RGBD et Détection des informations 3D des points clé du squelette humain</dc:title>
  <cp:lastModifiedBy>Gerier Kantique</cp:lastModifiedBy>
  <cp:revision>17</cp:revision>
  <dcterms:modified xsi:type="dcterms:W3CDTF">2024-07-06T08:59:38Z</dcterms:modified>
</cp:coreProperties>
</file>